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6" r:id="rId1"/>
  </p:sldMasterIdLst>
  <p:notesMasterIdLst>
    <p:notesMasterId r:id="rId6"/>
  </p:notesMasterIdLst>
  <p:sldIdLst>
    <p:sldId id="608" r:id="rId2"/>
    <p:sldId id="854" r:id="rId3"/>
    <p:sldId id="856" r:id="rId4"/>
    <p:sldId id="857" r:id="rId5"/>
  </p:sldIdLst>
  <p:sldSz cx="9144000" cy="6858000" type="screen4x3"/>
  <p:notesSz cx="6858000" cy="91440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pple apple" initials="" lastIdx="2" clrIdx="0"/>
  <p:cmAuthor id="1" name="Nadine abu rumman" initials="Nar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clrMru>
    <a:srgbClr val="CD6605"/>
    <a:srgbClr val="AC27AA"/>
    <a:srgbClr val="FFFC00"/>
    <a:srgbClr val="FFFC40"/>
    <a:srgbClr val="55C9B4"/>
    <a:srgbClr val="C7976C"/>
    <a:srgbClr val="BDAD82"/>
    <a:srgbClr val="FFD579"/>
    <a:srgbClr val="38557F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71" autoAdjust="0"/>
    <p:restoredTop sz="72823" autoAdjust="0"/>
  </p:normalViewPr>
  <p:slideViewPr>
    <p:cSldViewPr snapToGrid="0" snapToObjects="1">
      <p:cViewPr varScale="1">
        <p:scale>
          <a:sx n="88" d="100"/>
          <a:sy n="88" d="100"/>
        </p:scale>
        <p:origin x="201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68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4" d="100"/>
          <a:sy n="94" d="100"/>
        </p:scale>
        <p:origin x="363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hangingPunct="0">
              <a:defRPr sz="1200" smtClean="0"/>
            </a:lvl1pPr>
          </a:lstStyle>
          <a:p>
            <a:pPr>
              <a:defRPr/>
            </a:pPr>
            <a:fld id="{A178DEB8-A047-254B-8994-B3320CBD9E37}" type="datetimeFigureOut">
              <a:rPr lang="en-US"/>
              <a:pPr>
                <a:defRPr/>
              </a:pPr>
              <a:t>3/22/21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0" hangingPunct="0">
              <a:defRPr sz="1200" smtClean="0"/>
            </a:lvl1pPr>
          </a:lstStyle>
          <a:p>
            <a:pPr>
              <a:defRPr/>
            </a:pPr>
            <a:fld id="{D52F8F3F-8CDD-D64B-97B6-7F93D18B07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8227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charset="0"/>
        <a:cs typeface="Geneva" charset="0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charset="0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charset="0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charset="0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85750" indent="-285750">
              <a:spcBef>
                <a:spcPct val="0"/>
              </a:spcBef>
              <a:buFontTx/>
              <a:buChar char="-"/>
            </a:pPr>
            <a:endParaRPr lang="en-GB" sz="1400" b="0" noProof="0" dirty="0">
              <a:latin typeface="Times"/>
              <a:cs typeface="Times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  <a:ea typeface="Geneva" charset="0"/>
                <a:cs typeface="Genev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9pPr>
          </a:lstStyle>
          <a:p>
            <a:fld id="{3A740235-A65B-1E49-B48C-96B12ED036C8}" type="slidenum">
              <a:rPr lang="en-US" sz="1200"/>
              <a:pPr/>
              <a:t>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767269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Final Fantasy" pitchFamily="2" charset="0"/>
                <a:ea typeface="宋体" panose="02010600030101010101" pitchFamily="2" charset="-122"/>
              </a:rPr>
              <a:t>Mixed reality includes augmented reality, virtual reality, and other mixed configurations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F8F3F-8CDD-D64B-97B6-7F93D18B0739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878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Final Fantasy" pitchFamily="2" charset="0"/>
                <a:ea typeface="宋体" panose="02010600030101010101" pitchFamily="2" charset="-122"/>
              </a:rPr>
              <a:t> Mixed reality includes augmented reality, virtual reality, and other mixed configurations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F8F3F-8CDD-D64B-97B6-7F93D18B0739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05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Final Fantasy" pitchFamily="2" charset="0"/>
                <a:ea typeface="宋体" panose="02010600030101010101" pitchFamily="2" charset="-122"/>
              </a:rPr>
              <a:t>Mixed reality includes augmented reality, virtual reality, and other mixed configurations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See the real world whilst also seeing *believable* virtual objects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F8F3F-8CDD-D64B-97B6-7F93D18B073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054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A944B-2F89-8745-A7A7-E6CE463084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16D905-3D04-794E-B48D-A1187AEE3A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7F3B0-1EF7-1640-904D-CF3714653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93CF8F5-AE04-AB4D-B521-8A9B8D02563F}" type="datetime1">
              <a:rPr lang="en-US" smtClean="0"/>
              <a:pPr>
                <a:defRPr/>
              </a:pPr>
              <a:t>3/22/21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CE799-A7AA-B840-966C-B3BA530F9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FE562-0EB2-9448-92ED-89066A0A2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722750-24D6-CE4B-99BB-DA8E542B304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081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83319-35F9-C941-8A90-46A3C0CCC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91E313-A95C-474B-A7BF-351A3C64C5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ABCB8-B31B-4348-B043-8D8384AB9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97D20D-FBD5-6244-A5F4-568AD07E09BA}" type="datetime1">
              <a:rPr lang="en-US" smtClean="0"/>
              <a:pPr>
                <a:defRPr/>
              </a:pPr>
              <a:t>3/22/21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EF0F24-5C59-1C44-81AE-4750A2980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1B249D-3444-D64A-94CC-41B6E8063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C6AD55-286A-C845-ABD7-3436E6282C2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676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D017C0-F886-F449-A6E4-8DD08E81B3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BB3E0C-12BE-DC40-BCD4-C059293F0B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BAEA3E-0701-E54F-A345-529515AEA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A44F73A-E77F-2F4E-B553-C69B107A32D8}" type="datetime1">
              <a:rPr lang="en-US" smtClean="0"/>
              <a:pPr>
                <a:defRPr/>
              </a:pPr>
              <a:t>3/22/21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B4093-4581-444A-B960-4D19E4F4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FF137-7359-0A4E-9052-4EB3080A6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04C592-B535-2649-ADEB-7196B33C0B4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020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A8C-D3C6-104D-9675-92B0EE7A1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8992E-9F88-B646-9E68-EB8E87B09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C012D-611B-0547-AD34-1A3B62206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4948786-2FE5-E040-BD5A-FA7E15ACC2C0}" type="datetime1">
              <a:rPr lang="en-US" smtClean="0"/>
              <a:pPr>
                <a:defRPr/>
              </a:pPr>
              <a:t>3/22/21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E9C11-B7AD-FC45-BBAC-85C712847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9AC30-AE4A-8542-B9B6-3E49AF9B4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ED1B23-BE66-2049-AC6A-A83FF9498DE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713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20222-DDA3-024A-A57B-4E289A62C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95A13-5FB4-634C-A81A-F7E7426C0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4B14A-30B2-6F4F-93DE-56BBEB570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F7E6881-E434-ED4D-8BD8-7C47E67FE9E9}" type="datetime1">
              <a:rPr lang="en-US" smtClean="0"/>
              <a:pPr>
                <a:defRPr/>
              </a:pPr>
              <a:t>3/22/21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1BEE2-CC53-3349-A6A0-4347A98BB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F851F-3713-5641-8ABE-1FE9E3AE4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3FE0CD-25E2-ED4C-B7FC-B9BCDF37730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089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0A026-7257-A24F-8A9E-DE22F5912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2CCBE-F023-4740-B923-170CE1F6D4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0DD2D9-2514-F445-B037-62515E2470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2B6221-88B7-8940-8C1A-A074208EA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7A7496-AD94-C64B-9426-6F6D0E561628}" type="datetime1">
              <a:rPr lang="en-US" smtClean="0"/>
              <a:pPr>
                <a:defRPr/>
              </a:pPr>
              <a:t>3/22/21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E497D5-D99B-8743-A67D-F67226FEA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837F5-513A-9849-AAB3-3FC57DF81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87E976-17FD-EE44-95A4-7EBD9FA97C8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624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A9227-DE57-A84B-B127-CA214DCDD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2944B-249A-DC42-889B-CA1976ACBC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E2CE5-DEF7-3B47-9FF9-CCFE8B07A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43D9F8-93D7-F446-8E5C-5B08DC6007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B26FF8-C01B-8D49-95B4-68ECED585D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F4A734-2EF5-7641-A8C0-63D1C7728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7A7496-AD94-C64B-9426-6F6D0E561628}" type="datetime1">
              <a:rPr lang="en-US" smtClean="0"/>
              <a:pPr>
                <a:defRPr/>
              </a:pPr>
              <a:t>3/22/21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9DABB5-3FD5-884F-BB23-E664A377A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0423DE-7CDF-154B-8CFA-F9C0B8B30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87E976-17FD-EE44-95A4-7EBD9FA97C8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199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4152A-3270-5F4B-B084-F44135775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BDE97D-CCE0-5E42-AD26-A979197E4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41AC1B-BCDD-0649-A286-2630E5DF96E5}" type="datetime1">
              <a:rPr lang="en-US" smtClean="0"/>
              <a:pPr>
                <a:defRPr/>
              </a:pPr>
              <a:t>3/22/21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DD9655-2EFB-C94B-BA47-68D7F12DF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2BBD6B-A56A-F24D-ABA6-E52C8833D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A908E9-0E72-7E4C-A735-DF7D90B95D8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162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51182F-2993-AF4E-A1FE-502947CED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3FAD94A-9284-6A4D-BC38-5AF834F8E8DF}" type="datetime1">
              <a:rPr lang="en-US" smtClean="0"/>
              <a:pPr>
                <a:defRPr/>
              </a:pPr>
              <a:t>3/22/21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E3E868-49FC-9B46-BF34-21AEBD6D1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CFCB6-3071-3147-AFB1-FC32315A2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2FA460-0A5C-0A45-B3E4-E729972250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038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D0C0F-0260-0547-974F-820069CAA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65BCF-5EDB-0444-856D-46E8A8713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10FB71-95C0-F740-B6CC-A34DC86438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ED9A38-CCB7-674C-89BD-93CAF51D6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03FC70A-E313-A445-B1F3-9C838E27C663}" type="datetime1">
              <a:rPr lang="en-US" smtClean="0"/>
              <a:pPr>
                <a:defRPr/>
              </a:pPr>
              <a:t>3/22/21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8944A4-59BE-A146-8796-70E092565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319447-61E3-6E44-A5E2-B201DF82D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11B8FB-2318-334C-A848-BC37FD448A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217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90CB9-B08F-E844-A672-1DC977D61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6DCB0F-E787-024C-804F-75BE19A7DA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F17529-0105-C746-8A31-E91CCE33F1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12F9B6-1C29-5E41-9197-F8532ABAF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AE61F36-E46A-CF45-AB03-550712D47F3A}" type="datetime1">
              <a:rPr lang="en-US" smtClean="0"/>
              <a:pPr>
                <a:defRPr/>
              </a:pPr>
              <a:t>3/22/21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2B1C6-AB3C-AC45-A59B-8281274C4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AEC200-0A05-3040-B2CF-A58C7901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027D40-C000-2549-8D68-30115AAF9BF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557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E7EA9C-C265-1E42-8BE5-9909E7497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E3EC92-1236-6D46-8723-865AE979F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AC958-BADD-F84B-AB55-DDD9593230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07A7496-AD94-C64B-9426-6F6D0E561628}" type="datetime1">
              <a:rPr lang="en-US" smtClean="0"/>
              <a:pPr>
                <a:defRPr/>
              </a:pPr>
              <a:t>3/22/21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CD0D4-5A60-1C49-B9CE-8D231A15D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B559F-5B7C-6A49-A584-5C47A0017D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187E976-17FD-EE44-95A4-7EBD9FA97C8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309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image" Target="../media/image1.tiff"/><Relationship Id="rId7" Type="http://schemas.openxmlformats.org/officeDocument/2006/relationships/hyperlink" Target="https://creativecommons.org/licenses/by-nc/2.0/?ref=ccsearch&amp;atype=rich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lickr.com/photos/132318516@N08" TargetMode="External"/><Relationship Id="rId11" Type="http://schemas.openxmlformats.org/officeDocument/2006/relationships/image" Target="../media/image4.tiff"/><Relationship Id="rId5" Type="http://schemas.openxmlformats.org/officeDocument/2006/relationships/hyperlink" Target="https://creativecommons.org/licenses/by/2.0/?ref=ccsearch&amp;atype=rich" TargetMode="External"/><Relationship Id="rId10" Type="http://schemas.microsoft.com/office/2007/relationships/hdphoto" Target="../media/hdphoto1.wdp"/><Relationship Id="rId4" Type="http://schemas.openxmlformats.org/officeDocument/2006/relationships/hyperlink" Target="https://www.flickr.com/photos/94549193@N00" TargetMode="External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lice.id.tue.nl/references/milgram-kishino-1994.pdf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ieeexplore.ieee.org/abstract/document/9089587" TargetMode="External"/><Relationship Id="rId3" Type="http://schemas.openxmlformats.org/officeDocument/2006/relationships/image" Target="../media/image10.tiff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i.org/10.1145/3313831.3376252" TargetMode="External"/><Relationship Id="rId5" Type="http://schemas.openxmlformats.org/officeDocument/2006/relationships/image" Target="../media/image11.tiff"/><Relationship Id="rId4" Type="http://schemas.openxmlformats.org/officeDocument/2006/relationships/hyperlink" Target="https://ieeexplore.ieee.org/document/9089476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conferences.computer.org/vr-tvcg/2020/pdfs/VR2020-2f8MzUJjtCXG6Ue9RYFSN2/560800a010/560800a010.pdf" TargetMode="External"/><Relationship Id="rId3" Type="http://schemas.openxmlformats.org/officeDocument/2006/relationships/image" Target="../media/image13.tiff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l.acm.org/doi/abs/10.1145/3313831.3376614" TargetMode="External"/><Relationship Id="rId5" Type="http://schemas.openxmlformats.org/officeDocument/2006/relationships/image" Target="../media/image14.tiff"/><Relationship Id="rId4" Type="http://schemas.openxmlformats.org/officeDocument/2006/relationships/hyperlink" Target="https://dl.acm.org/doi/abs/10.1145/3313831.337688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Picture2" descr="&quot;Augmented Reality Anatomay&quot; by NHS is licensed under CC BY 2.0 ">
            <a:extLst>
              <a:ext uri="{FF2B5EF4-FFF2-40B4-BE49-F238E27FC236}">
                <a16:creationId xmlns:a16="http://schemas.microsoft.com/office/drawing/2014/main" id="{10B135F7-5A4D-574B-AB6C-F1B0E7B55D3B}"/>
              </a:ext>
            </a:extLst>
          </p:cNvPr>
          <p:cNvGrpSpPr/>
          <p:nvPr/>
        </p:nvGrpSpPr>
        <p:grpSpPr>
          <a:xfrm>
            <a:off x="5770073" y="4027125"/>
            <a:ext cx="3068945" cy="2825502"/>
            <a:chOff x="5551705" y="4011885"/>
            <a:chExt cx="3068945" cy="2825502"/>
          </a:xfrm>
        </p:grpSpPr>
        <p:pic>
          <p:nvPicPr>
            <p:cNvPr id="7" name="Picture 6" descr="Augmented reality application of human antomay">
              <a:extLst>
                <a:ext uri="{FF2B5EF4-FFF2-40B4-BE49-F238E27FC236}">
                  <a16:creationId xmlns:a16="http://schemas.microsoft.com/office/drawing/2014/main" id="{4BE1C1C0-9E2E-A34D-B689-47C7D286BC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790" t="6073" r="24049" b="2966"/>
            <a:stretch/>
          </p:blipFill>
          <p:spPr>
            <a:xfrm>
              <a:off x="5551705" y="4011885"/>
              <a:ext cx="3068944" cy="2610058"/>
            </a:xfrm>
            <a:prstGeom prst="rect">
              <a:avLst/>
            </a:prstGeom>
          </p:spPr>
        </p:pic>
        <p:sp>
          <p:nvSpPr>
            <p:cNvPr id="12" name="Rectangle 11" descr="&quot;Augmented Reality Anatomay&quot; by NHS is licensed under CC BY 2.0 &#13;&#10;">
              <a:extLst>
                <a:ext uri="{FF2B5EF4-FFF2-40B4-BE49-F238E27FC236}">
                  <a16:creationId xmlns:a16="http://schemas.microsoft.com/office/drawing/2014/main" id="{E41B46BF-583F-4A48-87B4-7DFE421ED4C6}"/>
                </a:ext>
              </a:extLst>
            </p:cNvPr>
            <p:cNvSpPr/>
            <p:nvPr/>
          </p:nvSpPr>
          <p:spPr>
            <a:xfrm>
              <a:off x="5551706" y="6621943"/>
              <a:ext cx="3068944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/>
                <a:t>"Augmented Reality Anatomay" by </a:t>
              </a:r>
              <a:r>
                <a:rPr lang="en-GB" sz="800" dirty="0">
                  <a:hlinkClick r:id="rId4"/>
                </a:rPr>
                <a:t>NHS</a:t>
              </a:r>
              <a:r>
                <a:rPr lang="en-GB" sz="800" dirty="0"/>
                <a:t> is licensed under </a:t>
              </a:r>
              <a:r>
                <a:rPr lang="en-GB" sz="800" dirty="0">
                  <a:hlinkClick r:id="rId5"/>
                </a:rPr>
                <a:t>CC BY 2.0 </a:t>
              </a:r>
              <a:endParaRPr lang="en-GB" sz="800" dirty="0"/>
            </a:p>
          </p:txBody>
        </p:sp>
      </p:grpSp>
      <p:grpSp>
        <p:nvGrpSpPr>
          <p:cNvPr id="11" name="Picture1" descr="Virtual ">
            <a:extLst>
              <a:ext uri="{FF2B5EF4-FFF2-40B4-BE49-F238E27FC236}">
                <a16:creationId xmlns:a16="http://schemas.microsoft.com/office/drawing/2014/main" id="{958C352C-4D21-2845-8414-F23AFC721844}"/>
              </a:ext>
            </a:extLst>
          </p:cNvPr>
          <p:cNvGrpSpPr/>
          <p:nvPr/>
        </p:nvGrpSpPr>
        <p:grpSpPr>
          <a:xfrm>
            <a:off x="5770073" y="1181463"/>
            <a:ext cx="3068945" cy="2844519"/>
            <a:chOff x="5302320" y="1457178"/>
            <a:chExt cx="3068945" cy="2844519"/>
          </a:xfrm>
        </p:grpSpPr>
        <p:sp>
          <p:nvSpPr>
            <p:cNvPr id="4" name="Rectangle 3" descr="&quot;Virtual reality treadmill&quot; by National Institutes of Health (NIH) is licensed under CC BY-NC 2.0 ">
              <a:extLst>
                <a:ext uri="{FF2B5EF4-FFF2-40B4-BE49-F238E27FC236}">
                  <a16:creationId xmlns:a16="http://schemas.microsoft.com/office/drawing/2014/main" id="{9A67D777-22A0-1643-ACD1-72D3531EC217}"/>
                </a:ext>
              </a:extLst>
            </p:cNvPr>
            <p:cNvSpPr/>
            <p:nvPr/>
          </p:nvSpPr>
          <p:spPr>
            <a:xfrm>
              <a:off x="5302321" y="3963143"/>
              <a:ext cx="306894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/>
                <a:t>"Virtual reality treadmill" by </a:t>
              </a:r>
              <a:r>
                <a:rPr lang="en-GB" sz="800" dirty="0">
                  <a:hlinkClick r:id="rId6"/>
                </a:rPr>
                <a:t>National Institutes of Health (NIH)</a:t>
              </a:r>
              <a:r>
                <a:rPr lang="en-GB" sz="800" dirty="0"/>
                <a:t> is licensed under </a:t>
              </a:r>
              <a:r>
                <a:rPr lang="en-GB" sz="800" dirty="0">
                  <a:hlinkClick r:id="rId7"/>
                </a:rPr>
                <a:t>CC BY-NC 2.0 </a:t>
              </a:r>
              <a:endParaRPr lang="en-GB" sz="800" dirty="0"/>
            </a:p>
          </p:txBody>
        </p:sp>
        <p:pic>
          <p:nvPicPr>
            <p:cNvPr id="6" name="Picture 5" descr="&quot;Virtual reality treadmill&quot; by National Institutes of Health (NIH) is licensed under CC BY-NC 2.0 ">
              <a:extLst>
                <a:ext uri="{FF2B5EF4-FFF2-40B4-BE49-F238E27FC236}">
                  <a16:creationId xmlns:a16="http://schemas.microsoft.com/office/drawing/2014/main" id="{61D85FB8-88C8-234C-8D8E-3D22EE12DD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534" t="4311" r="5280"/>
            <a:stretch/>
          </p:blipFill>
          <p:spPr>
            <a:xfrm>
              <a:off x="5302320" y="1457178"/>
              <a:ext cx="3068944" cy="2497534"/>
            </a:xfrm>
            <a:prstGeom prst="rect">
              <a:avLst/>
            </a:prstGeom>
          </p:spPr>
        </p:pic>
      </p:grpSp>
      <p:sp>
        <p:nvSpPr>
          <p:cNvPr id="16" name="Supported by">
            <a:extLst>
              <a:ext uri="{FF2B5EF4-FFF2-40B4-BE49-F238E27FC236}">
                <a16:creationId xmlns:a16="http://schemas.microsoft.com/office/drawing/2014/main" id="{3C461289-9693-6941-88DC-63CF2F72B308}"/>
              </a:ext>
            </a:extLst>
          </p:cNvPr>
          <p:cNvSpPr/>
          <p:nvPr/>
        </p:nvSpPr>
        <p:spPr>
          <a:xfrm>
            <a:off x="301921" y="4705397"/>
            <a:ext cx="53864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rgbClr val="002060"/>
                </a:solidFill>
                <a:latin typeface="Helvetica" pitchFamily="2" charset="0"/>
              </a:rPr>
              <a:t>slides are based on materials created by Prof. Kate Hone</a:t>
            </a:r>
          </a:p>
        </p:txBody>
      </p:sp>
      <p:sp>
        <p:nvSpPr>
          <p:cNvPr id="3" name="Lecturer Name"/>
          <p:cNvSpPr>
            <a:spLocks noGrp="1"/>
          </p:cNvSpPr>
          <p:nvPr>
            <p:ph type="subTitle" idx="1"/>
          </p:nvPr>
        </p:nvSpPr>
        <p:spPr>
          <a:xfrm>
            <a:off x="901694" y="3565330"/>
            <a:ext cx="4241566" cy="603418"/>
          </a:xfrm>
        </p:spPr>
        <p:txBody>
          <a:bodyPr rtlCol="0">
            <a:noAutofit/>
          </a:bodyPr>
          <a:lstStyle/>
          <a:p>
            <a:pPr fontAlgn="auto">
              <a:lnSpc>
                <a:spcPct val="12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hr-HR" sz="2800" dirty="0">
                <a:solidFill>
                  <a:srgbClr val="002060"/>
                </a:solidFill>
                <a:latin typeface="Helvetica" pitchFamily="2" charset="0"/>
                <a:ea typeface="Minecraft" panose="02000603000000000000" pitchFamily="2" charset="0"/>
                <a:cs typeface="Tahoma"/>
              </a:rPr>
              <a:t>Nadine Aburumman</a:t>
            </a:r>
          </a:p>
        </p:txBody>
      </p:sp>
      <p:sp>
        <p:nvSpPr>
          <p:cNvPr id="2" name="Lecture Title"/>
          <p:cNvSpPr>
            <a:spLocks noGrp="1"/>
          </p:cNvSpPr>
          <p:nvPr>
            <p:ph type="ctrTitle"/>
          </p:nvPr>
        </p:nvSpPr>
        <p:spPr>
          <a:xfrm>
            <a:off x="187582" y="1856062"/>
            <a:ext cx="5615090" cy="1256103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rgbClr val="002060"/>
                </a:solidFill>
                <a:latin typeface="Helvetica" pitchFamily="2" charset="0"/>
              </a:rPr>
              <a:t>Virtual, Augmented, and Mixed Reality</a:t>
            </a:r>
            <a:endParaRPr lang="ro-RO" sz="3600" dirty="0">
              <a:solidFill>
                <a:srgbClr val="002060"/>
              </a:solidFill>
              <a:effectLst/>
              <a:latin typeface="Helvetica" pitchFamily="2" charset="0"/>
              <a:ea typeface="Minecraft" panose="02000603000000000000" pitchFamily="2" charset="0"/>
              <a:cs typeface="Niagara Engraved" panose="020F0502020204030204" pitchFamily="34" charset="0"/>
            </a:endParaRPr>
          </a:p>
        </p:txBody>
      </p:sp>
      <p:pic>
        <p:nvPicPr>
          <p:cNvPr id="21" name="Brunel logo" descr="Brunel logo">
            <a:extLst>
              <a:ext uri="{FF2B5EF4-FFF2-40B4-BE49-F238E27FC236}">
                <a16:creationId xmlns:a16="http://schemas.microsoft.com/office/drawing/2014/main" id="{86A41E92-05EE-F84B-AFD5-5512D4E594B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FilmGrain/>
                    </a14:imgEffect>
                  </a14:imgLayer>
                </a14:imgProps>
              </a:ext>
            </a:extLst>
          </a:blip>
          <a:srcRect l="1069" r="68215"/>
          <a:stretch/>
        </p:blipFill>
        <p:spPr>
          <a:xfrm>
            <a:off x="44630" y="0"/>
            <a:ext cx="1063736" cy="1256103"/>
          </a:xfrm>
          <a:prstGeom prst="rect">
            <a:avLst/>
          </a:prstGeom>
        </p:spPr>
      </p:pic>
      <p:sp>
        <p:nvSpPr>
          <p:cNvPr id="10" name="Module title" descr="Module logo">
            <a:extLst>
              <a:ext uri="{FF2B5EF4-FFF2-40B4-BE49-F238E27FC236}">
                <a16:creationId xmlns:a16="http://schemas.microsoft.com/office/drawing/2014/main" id="{EA82B0A6-AC49-3545-8201-5AFAE7FEEEFD}"/>
              </a:ext>
            </a:extLst>
          </p:cNvPr>
          <p:cNvSpPr/>
          <p:nvPr/>
        </p:nvSpPr>
        <p:spPr>
          <a:xfrm>
            <a:off x="1136072" y="-31572"/>
            <a:ext cx="8014377" cy="1138773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>
            <a:spAutoFit/>
          </a:bodyPr>
          <a:lstStyle/>
          <a:p>
            <a:endParaRPr lang="en-GB" sz="1400" b="1" dirty="0">
              <a:solidFill>
                <a:schemeClr val="bg2"/>
              </a:solidFill>
              <a:latin typeface="Helvetica" pitchFamily="2" charset="0"/>
            </a:endParaRPr>
          </a:p>
          <a:p>
            <a:r>
              <a:rPr lang="en-GB" sz="3400" b="1" dirty="0">
                <a:solidFill>
                  <a:schemeClr val="bg1"/>
                </a:solidFill>
                <a:latin typeface="Helvetica" pitchFamily="2" charset="0"/>
              </a:rPr>
              <a:t>CS3009 Human Computer Interaction</a:t>
            </a:r>
          </a:p>
          <a:p>
            <a:endParaRPr lang="en-GB" sz="2000" dirty="0">
              <a:solidFill>
                <a:schemeClr val="bg1"/>
              </a:solidFill>
              <a:latin typeface="Helvetica" pitchFamily="2" charset="0"/>
              <a:ea typeface="Minecraft" panose="02000603000000000000" pitchFamily="2" charset="0"/>
            </a:endParaRPr>
          </a:p>
        </p:txBody>
      </p:sp>
      <p:pic>
        <p:nvPicPr>
          <p:cNvPr id="5" name="Picture 4" descr="Lecture is being recoreded">
            <a:extLst>
              <a:ext uri="{FF2B5EF4-FFF2-40B4-BE49-F238E27FC236}">
                <a16:creationId xmlns:a16="http://schemas.microsoft.com/office/drawing/2014/main" id="{E8B7967F-E9EA-8447-B0D3-84B2ECFCA9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28900" y="5385027"/>
            <a:ext cx="10414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197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What VR, AR and MR?">
            <a:extLst>
              <a:ext uri="{FF2B5EF4-FFF2-40B4-BE49-F238E27FC236}">
                <a16:creationId xmlns:a16="http://schemas.microsoft.com/office/drawing/2014/main" id="{386EEE12-92C0-9347-A861-781F8560CCEA}"/>
              </a:ext>
            </a:extLst>
          </p:cNvPr>
          <p:cNvSpPr/>
          <p:nvPr/>
        </p:nvSpPr>
        <p:spPr>
          <a:xfrm>
            <a:off x="1579272" y="0"/>
            <a:ext cx="5985456" cy="96121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b="1" dirty="0">
              <a:latin typeface="Helvetica" pitchFamily="2" charset="0"/>
              <a:ea typeface="Minecraft" panose="02000603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6A1499-A41F-8A44-96F2-B81E424903B4}"/>
              </a:ext>
            </a:extLst>
          </p:cNvPr>
          <p:cNvSpPr/>
          <p:nvPr/>
        </p:nvSpPr>
        <p:spPr>
          <a:xfrm>
            <a:off x="0" y="1462854"/>
            <a:ext cx="4012163" cy="63199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altLang="en-US" sz="3000" dirty="0">
                <a:latin typeface="Helvetica" pitchFamily="2" charset="0"/>
              </a:rPr>
              <a:t>From Real to Virtual </a:t>
            </a:r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AC706F31-D0EB-A94B-81EB-8CB936EDBA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5251" y="2694255"/>
            <a:ext cx="2213980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900" dirty="0">
                <a:latin typeface="Helvetica" pitchFamily="2" charset="0"/>
                <a:ea typeface="宋体" panose="02010600030101010101" pitchFamily="2" charset="-122"/>
              </a:rPr>
              <a:t>Mixed Reality (MR)</a:t>
            </a:r>
          </a:p>
        </p:txBody>
      </p:sp>
      <p:pic>
        <p:nvPicPr>
          <p:cNvPr id="15" name="Picture 15" descr="Augmented Reality ">
            <a:extLst>
              <a:ext uri="{FF2B5EF4-FFF2-40B4-BE49-F238E27FC236}">
                <a16:creationId xmlns:a16="http://schemas.microsoft.com/office/drawing/2014/main" id="{AAFCC529-C44D-454C-88EE-3F0C84567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779" y="3494825"/>
            <a:ext cx="1705969" cy="138041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 Box 9">
            <a:extLst>
              <a:ext uri="{FF2B5EF4-FFF2-40B4-BE49-F238E27FC236}">
                <a16:creationId xmlns:a16="http://schemas.microsoft.com/office/drawing/2014/main" id="{D11C54E9-483D-5243-BD25-22218B0E73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5496003"/>
            <a:ext cx="1600200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900" dirty="0">
                <a:latin typeface="Helvetica" pitchFamily="2" charset="0"/>
              </a:rPr>
              <a:t>     Real Environment</a:t>
            </a:r>
          </a:p>
        </p:txBody>
      </p:sp>
      <p:sp>
        <p:nvSpPr>
          <p:cNvPr id="26" name="Text Box 10" descr="Virtual Environment&#13;&#10;">
            <a:extLst>
              <a:ext uri="{FF2B5EF4-FFF2-40B4-BE49-F238E27FC236}">
                <a16:creationId xmlns:a16="http://schemas.microsoft.com/office/drawing/2014/main" id="{B051BF27-75F0-0F40-8EE2-42B8BB9B71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5496003"/>
            <a:ext cx="1676400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900" dirty="0">
                <a:latin typeface="Helvetica" pitchFamily="2" charset="0"/>
              </a:rPr>
              <a:t>Virtual Environment</a:t>
            </a:r>
          </a:p>
        </p:txBody>
      </p:sp>
      <p:sp>
        <p:nvSpPr>
          <p:cNvPr id="27" name="Text Box 11">
            <a:extLst>
              <a:ext uri="{FF2B5EF4-FFF2-40B4-BE49-F238E27FC236}">
                <a16:creationId xmlns:a16="http://schemas.microsoft.com/office/drawing/2014/main" id="{CD75D6C5-A843-F246-916C-8C44A31E5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9653" y="5496003"/>
            <a:ext cx="1676400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900" dirty="0">
                <a:latin typeface="Helvetica" pitchFamily="2" charset="0"/>
              </a:rPr>
              <a:t>Augmented Reality (AR)</a:t>
            </a:r>
          </a:p>
        </p:txBody>
      </p:sp>
      <p:sp>
        <p:nvSpPr>
          <p:cNvPr id="28" name="Text Box 12">
            <a:extLst>
              <a:ext uri="{FF2B5EF4-FFF2-40B4-BE49-F238E27FC236}">
                <a16:creationId xmlns:a16="http://schemas.microsoft.com/office/drawing/2014/main" id="{B610B2A7-35C4-4A4F-AA1E-02E32E699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8805" y="5600748"/>
            <a:ext cx="1752600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900" dirty="0">
                <a:latin typeface="Helvetica" pitchFamily="2" charset="0"/>
              </a:rPr>
              <a:t>Virtual Reality</a:t>
            </a:r>
          </a:p>
        </p:txBody>
      </p:sp>
      <p:grpSp>
        <p:nvGrpSpPr>
          <p:cNvPr id="4" name="Group 3" descr="Diagram from reality to virtual reality">
            <a:extLst>
              <a:ext uri="{FF2B5EF4-FFF2-40B4-BE49-F238E27FC236}">
                <a16:creationId xmlns:a16="http://schemas.microsoft.com/office/drawing/2014/main" id="{5B2FF8E5-8D4E-EA45-A6F6-AD82231AD2A0}"/>
              </a:ext>
            </a:extLst>
          </p:cNvPr>
          <p:cNvGrpSpPr/>
          <p:nvPr/>
        </p:nvGrpSpPr>
        <p:grpSpPr>
          <a:xfrm>
            <a:off x="685800" y="2962353"/>
            <a:ext cx="7620000" cy="2887593"/>
            <a:chOff x="685800" y="3239089"/>
            <a:chExt cx="7620000" cy="2887593"/>
          </a:xfrm>
        </p:grpSpPr>
        <p:sp>
          <p:nvSpPr>
            <p:cNvPr id="11" name="Line 10">
              <a:extLst>
                <a:ext uri="{FF2B5EF4-FFF2-40B4-BE49-F238E27FC236}">
                  <a16:creationId xmlns:a16="http://schemas.microsoft.com/office/drawing/2014/main" id="{CE0618BF-5902-A542-8A07-6DA9C4D33F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15000" y="3239089"/>
              <a:ext cx="14478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Line 11">
              <a:extLst>
                <a:ext uri="{FF2B5EF4-FFF2-40B4-BE49-F238E27FC236}">
                  <a16:creationId xmlns:a16="http://schemas.microsoft.com/office/drawing/2014/main" id="{11C75E4D-40DA-9B42-86B4-4ADEB7D21F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239089"/>
              <a:ext cx="0" cy="381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Line 12">
              <a:extLst>
                <a:ext uri="{FF2B5EF4-FFF2-40B4-BE49-F238E27FC236}">
                  <a16:creationId xmlns:a16="http://schemas.microsoft.com/office/drawing/2014/main" id="{3E5C2EDD-2C05-DF4B-9F66-9C0F3C5D43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7400" y="3239089"/>
              <a:ext cx="14478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Line 13">
              <a:extLst>
                <a:ext uri="{FF2B5EF4-FFF2-40B4-BE49-F238E27FC236}">
                  <a16:creationId xmlns:a16="http://schemas.microsoft.com/office/drawing/2014/main" id="{532AA3B8-4110-C241-A981-E419682C0D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7400" y="3239089"/>
              <a:ext cx="0" cy="381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Line 3">
              <a:extLst>
                <a:ext uri="{FF2B5EF4-FFF2-40B4-BE49-F238E27FC236}">
                  <a16:creationId xmlns:a16="http://schemas.microsoft.com/office/drawing/2014/main" id="{59913622-E0E9-9F47-B8A2-1DFEA6CE07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5800" y="5391739"/>
              <a:ext cx="563880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GB">
                <a:latin typeface="Final Fantasy" pitchFamily="2" charset="0"/>
              </a:endParaRPr>
            </a:p>
          </p:txBody>
        </p:sp>
        <p:sp>
          <p:nvSpPr>
            <p:cNvPr id="20" name="Line 4">
              <a:extLst>
                <a:ext uri="{FF2B5EF4-FFF2-40B4-BE49-F238E27FC236}">
                  <a16:creationId xmlns:a16="http://schemas.microsoft.com/office/drawing/2014/main" id="{B865B81C-A894-E641-B9F8-C97B3C462A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5800" y="5163139"/>
              <a:ext cx="0" cy="45720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GB">
                <a:latin typeface="Final Fantasy" pitchFamily="2" charset="0"/>
              </a:endParaRPr>
            </a:p>
          </p:txBody>
        </p:sp>
        <p:sp>
          <p:nvSpPr>
            <p:cNvPr id="21" name="Line 5">
              <a:extLst>
                <a:ext uri="{FF2B5EF4-FFF2-40B4-BE49-F238E27FC236}">
                  <a16:creationId xmlns:a16="http://schemas.microsoft.com/office/drawing/2014/main" id="{C441B2F4-583C-0241-B05B-33F2EFA298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05800" y="5163139"/>
              <a:ext cx="0" cy="45720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GB">
                <a:latin typeface="Final Fantasy" pitchFamily="2" charset="0"/>
              </a:endParaRPr>
            </a:p>
          </p:txBody>
        </p:sp>
        <p:sp>
          <p:nvSpPr>
            <p:cNvPr id="29" name="Line 13" descr="arrow">
              <a:extLst>
                <a:ext uri="{FF2B5EF4-FFF2-40B4-BE49-F238E27FC236}">
                  <a16:creationId xmlns:a16="http://schemas.microsoft.com/office/drawing/2014/main" id="{82234019-D7E0-E14E-9E9B-53E8A66A6B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2995" y="6001339"/>
              <a:ext cx="60960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GB">
                <a:latin typeface="Final Fantasy" pitchFamily="2" charset="0"/>
              </a:endParaRPr>
            </a:p>
          </p:txBody>
        </p:sp>
        <p:sp>
          <p:nvSpPr>
            <p:cNvPr id="30" name="Line 14" descr="arrow">
              <a:extLst>
                <a:ext uri="{FF2B5EF4-FFF2-40B4-BE49-F238E27FC236}">
                  <a16:creationId xmlns:a16="http://schemas.microsoft.com/office/drawing/2014/main" id="{59E3D901-0D88-2B48-BB72-FD6A1F9BB0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01405" y="6126682"/>
              <a:ext cx="60960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GB">
                <a:latin typeface="Final Fantasy" pitchFamily="2" charset="0"/>
              </a:endParaRPr>
            </a:p>
          </p:txBody>
        </p:sp>
      </p:grpSp>
      <p:sp>
        <p:nvSpPr>
          <p:cNvPr id="31" name="Line 15" descr="arrow">
            <a:extLst>
              <a:ext uri="{FF2B5EF4-FFF2-40B4-BE49-F238E27FC236}">
                <a16:creationId xmlns:a16="http://schemas.microsoft.com/office/drawing/2014/main" id="{E825CE67-5F39-054A-952E-4050FE8A89D9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8400" y="5115003"/>
            <a:ext cx="2057400" cy="0"/>
          </a:xfrm>
          <a:prstGeom prst="lin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GB">
              <a:latin typeface="Final Fantasy" pitchFamily="2" charset="0"/>
            </a:endParaRPr>
          </a:p>
        </p:txBody>
      </p:sp>
      <p:pic>
        <p:nvPicPr>
          <p:cNvPr id="32" name="Picture 31" descr="Augmented Reality in AR">
            <a:extLst>
              <a:ext uri="{FF2B5EF4-FFF2-40B4-BE49-F238E27FC236}">
                <a16:creationId xmlns:a16="http://schemas.microsoft.com/office/drawing/2014/main" id="{318B8765-EB3B-E641-98AF-3DCE11BC9B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41" r="8527"/>
          <a:stretch/>
        </p:blipFill>
        <p:spPr>
          <a:xfrm>
            <a:off x="3259247" y="3463991"/>
            <a:ext cx="2072597" cy="139070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26" name="Picture 2" descr="Best VR (Virtual Reality) Headsets of 2020 - op Rated VR ...">
            <a:extLst>
              <a:ext uri="{FF2B5EF4-FFF2-40B4-BE49-F238E27FC236}">
                <a16:creationId xmlns:a16="http://schemas.microsoft.com/office/drawing/2014/main" id="{9E22DDAF-B2B6-3A44-A580-D938004993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1" t="2196" r="19290"/>
          <a:stretch/>
        </p:blipFill>
        <p:spPr bwMode="auto">
          <a:xfrm>
            <a:off x="5487101" y="3436155"/>
            <a:ext cx="2213984" cy="141462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lose-up of architect working on architectural plan on table ...">
            <a:extLst>
              <a:ext uri="{FF2B5EF4-FFF2-40B4-BE49-F238E27FC236}">
                <a16:creationId xmlns:a16="http://schemas.microsoft.com/office/drawing/2014/main" id="{91F87A11-7A06-8340-8DB2-D325E7D85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" y="3370110"/>
            <a:ext cx="1210987" cy="151038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Virtual Environment">
            <a:extLst>
              <a:ext uri="{FF2B5EF4-FFF2-40B4-BE49-F238E27FC236}">
                <a16:creationId xmlns:a16="http://schemas.microsoft.com/office/drawing/2014/main" id="{440C0739-245E-8C48-AC68-60C065FB57F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195"/>
          <a:stretch/>
        </p:blipFill>
        <p:spPr>
          <a:xfrm>
            <a:off x="7856343" y="3268778"/>
            <a:ext cx="1282026" cy="160646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4181BDA-70D7-B340-AC24-A4558AC53D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9272" y="188777"/>
            <a:ext cx="5985456" cy="583662"/>
          </a:xfrm>
        </p:spPr>
        <p:txBody>
          <a:bodyPr/>
          <a:lstStyle/>
          <a:p>
            <a:pPr rtl="0" eaLnBrk="1" latinLnBrk="0" hangingPunct="1"/>
            <a:r>
              <a:rPr lang="en-GB" sz="3200" b="1" kern="1200" dirty="0">
                <a:solidFill>
                  <a:srgbClr val="FFFFFF"/>
                </a:solidFill>
                <a:effectLst/>
                <a:latin typeface="Helvetica" pitchFamily="2" charset="0"/>
                <a:ea typeface="Minecraft" panose="02000603000000000000" pitchFamily="2" charset="0"/>
                <a:cs typeface="+mn-cs"/>
              </a:rPr>
              <a:t>What is VR, AR, and MR?</a:t>
            </a:r>
            <a:endParaRPr lang="en-AT" dirty="0">
              <a:effectLst/>
            </a:endParaRPr>
          </a:p>
        </p:txBody>
      </p:sp>
      <p:sp>
        <p:nvSpPr>
          <p:cNvPr id="33" name="Rectangle 32" descr="&quot;Virtual reality treadmill&quot; by National Institutes of Health (NIH) is licensed under CC BY-NC 2.0 ">
            <a:extLst>
              <a:ext uri="{FF2B5EF4-FFF2-40B4-BE49-F238E27FC236}">
                <a16:creationId xmlns:a16="http://schemas.microsoft.com/office/drawing/2014/main" id="{461BE74B-1EDC-C740-962C-430895C464B4}"/>
              </a:ext>
            </a:extLst>
          </p:cNvPr>
          <p:cNvSpPr/>
          <p:nvPr/>
        </p:nvSpPr>
        <p:spPr>
          <a:xfrm>
            <a:off x="6069425" y="6519446"/>
            <a:ext cx="3068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800" dirty="0"/>
              <a:t>Milgram </a:t>
            </a:r>
            <a:r>
              <a:rPr lang="en-GB" sz="800" i="1" dirty="0"/>
              <a:t>et al</a:t>
            </a:r>
            <a:r>
              <a:rPr lang="en-GB" sz="800" dirty="0"/>
              <a:t>., " </a:t>
            </a:r>
            <a:r>
              <a:rPr lang="en-GB" sz="800" dirty="0">
                <a:hlinkClick r:id="rId8"/>
              </a:rPr>
              <a:t>A Taxonomy of Mixed Reality Visual Displays</a:t>
            </a:r>
            <a:r>
              <a:rPr lang="en-GB" sz="800" dirty="0"/>
              <a:t>”, 1994</a:t>
            </a:r>
            <a:r>
              <a:rPr lang="en-GB" sz="800" i="1" dirty="0"/>
              <a:t> </a:t>
            </a:r>
            <a:r>
              <a:rPr lang="en-GB" sz="800" dirty="0"/>
              <a:t>IEICE Trans. Information Systems</a:t>
            </a:r>
          </a:p>
        </p:txBody>
      </p:sp>
    </p:spTree>
    <p:extLst>
      <p:ext uri="{BB962C8B-B14F-4D97-AF65-F5344CB8AC3E}">
        <p14:creationId xmlns:p14="http://schemas.microsoft.com/office/powerpoint/2010/main" val="1813303102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What VR, AR and MR?">
            <a:extLst>
              <a:ext uri="{FF2B5EF4-FFF2-40B4-BE49-F238E27FC236}">
                <a16:creationId xmlns:a16="http://schemas.microsoft.com/office/drawing/2014/main" id="{386EEE12-92C0-9347-A861-781F8560CCEA}"/>
              </a:ext>
            </a:extLst>
          </p:cNvPr>
          <p:cNvSpPr/>
          <p:nvPr/>
        </p:nvSpPr>
        <p:spPr>
          <a:xfrm>
            <a:off x="1579272" y="0"/>
            <a:ext cx="5985456" cy="96121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b="1" dirty="0">
              <a:latin typeface="Helvetica" pitchFamily="2" charset="0"/>
              <a:ea typeface="Minecraft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4181BDA-70D7-B340-AC24-A4558AC53D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9272" y="188777"/>
            <a:ext cx="5985456" cy="583662"/>
          </a:xfrm>
        </p:spPr>
        <p:txBody>
          <a:bodyPr/>
          <a:lstStyle/>
          <a:p>
            <a:pPr rtl="0" eaLnBrk="1" latinLnBrk="0" hangingPunct="1"/>
            <a:r>
              <a:rPr lang="en-GB" sz="3200" b="1" kern="1200" dirty="0">
                <a:solidFill>
                  <a:srgbClr val="FFFFFF"/>
                </a:solidFill>
                <a:effectLst/>
                <a:latin typeface="Helvetica" pitchFamily="2" charset="0"/>
                <a:ea typeface="Minecraft" panose="02000603000000000000" pitchFamily="2" charset="0"/>
                <a:cs typeface="+mn-cs"/>
              </a:rPr>
              <a:t>Augmented Reality</a:t>
            </a:r>
            <a:endParaRPr lang="en-AT" dirty="0">
              <a:effectLst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328BC7-5B9E-3244-A43E-8A1AE87C43E1}"/>
              </a:ext>
            </a:extLst>
          </p:cNvPr>
          <p:cNvSpPr/>
          <p:nvPr/>
        </p:nvSpPr>
        <p:spPr>
          <a:xfrm>
            <a:off x="0" y="5141844"/>
            <a:ext cx="9144000" cy="171615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altLang="en-US" sz="3200" dirty="0">
                <a:latin typeface="Helvetica" pitchFamily="2" charset="0"/>
              </a:rPr>
              <a:t>A combination of a real scene viewed by a user and a virtual scene generated by a computer that augments the scene with additional information</a:t>
            </a:r>
          </a:p>
        </p:txBody>
      </p:sp>
      <p:pic>
        <p:nvPicPr>
          <p:cNvPr id="8" name="Picture 7" descr="Augmented Reality visualization helps exploring the three-dimensional effects, the surgery and the recovery process&#13;&#10;">
            <a:extLst>
              <a:ext uri="{FF2B5EF4-FFF2-40B4-BE49-F238E27FC236}">
                <a16:creationId xmlns:a16="http://schemas.microsoft.com/office/drawing/2014/main" id="{9547A5E9-183E-1E47-BC7A-60828B9841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30" t="645"/>
          <a:stretch/>
        </p:blipFill>
        <p:spPr>
          <a:xfrm>
            <a:off x="4613949" y="1427404"/>
            <a:ext cx="4203491" cy="305947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6" name="Rectangle 35" descr="&quot;Virtual reality treadmill&quot; by National Institutes of Health (NIH) is licensed under CC BY-NC 2.0 ">
            <a:extLst>
              <a:ext uri="{FF2B5EF4-FFF2-40B4-BE49-F238E27FC236}">
                <a16:creationId xmlns:a16="http://schemas.microsoft.com/office/drawing/2014/main" id="{C1708C0A-1121-8049-8BAC-706893A68A19}"/>
              </a:ext>
            </a:extLst>
          </p:cNvPr>
          <p:cNvSpPr/>
          <p:nvPr/>
        </p:nvSpPr>
        <p:spPr>
          <a:xfrm>
            <a:off x="5181222" y="4515416"/>
            <a:ext cx="3068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800" dirty="0"/>
              <a:t>A. </a:t>
            </a:r>
            <a:r>
              <a:rPr lang="en-GB" sz="800" dirty="0" err="1"/>
              <a:t>Jakl</a:t>
            </a:r>
            <a:r>
              <a:rPr lang="en-GB" sz="800" dirty="0"/>
              <a:t> </a:t>
            </a:r>
            <a:r>
              <a:rPr lang="en-GB" sz="800" i="1" dirty="0"/>
              <a:t>et al</a:t>
            </a:r>
            <a:r>
              <a:rPr lang="en-GB" sz="800" dirty="0"/>
              <a:t>., "</a:t>
            </a:r>
            <a:r>
              <a:rPr lang="en-GB" sz="800" dirty="0">
                <a:hlinkClick r:id="rId4"/>
              </a:rPr>
              <a:t>Enlightening Patients with Augmented Reality</a:t>
            </a:r>
            <a:r>
              <a:rPr lang="en-GB" sz="800" dirty="0"/>
              <a:t>," </a:t>
            </a:r>
            <a:r>
              <a:rPr lang="en-GB" sz="800" i="1" dirty="0"/>
              <a:t>2020 IEEE Conference on Virtual Reality and 3D User Interfaces (VR)</a:t>
            </a:r>
            <a:endParaRPr lang="en-GB" sz="800" dirty="0"/>
          </a:p>
        </p:txBody>
      </p:sp>
      <p:pic>
        <p:nvPicPr>
          <p:cNvPr id="16" name="Picture 15" descr="a  mobile  augmented-rea lity  (AR)  system, which recognizes   everyday  objects  and  uses  life-relevant situations fo r chi ldren to discov er and solve math problems">
            <a:extLst>
              <a:ext uri="{FF2B5EF4-FFF2-40B4-BE49-F238E27FC236}">
                <a16:creationId xmlns:a16="http://schemas.microsoft.com/office/drawing/2014/main" id="{CD16265E-7AF3-154C-BE90-2567A4E701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01" t="5754" r="2365" b="6833"/>
          <a:stretch/>
        </p:blipFill>
        <p:spPr>
          <a:xfrm>
            <a:off x="209769" y="1284473"/>
            <a:ext cx="4109545" cy="1429407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7" name="Rectangle 36" descr="&quot;Virtual reality treadmill&quot; by National Institutes of Health (NIH) is licensed under CC BY-NC 2.0 ">
            <a:extLst>
              <a:ext uri="{FF2B5EF4-FFF2-40B4-BE49-F238E27FC236}">
                <a16:creationId xmlns:a16="http://schemas.microsoft.com/office/drawing/2014/main" id="{22337E00-8F51-E949-B866-F34B20342A61}"/>
              </a:ext>
            </a:extLst>
          </p:cNvPr>
          <p:cNvSpPr/>
          <p:nvPr/>
        </p:nvSpPr>
        <p:spPr>
          <a:xfrm>
            <a:off x="209769" y="2777074"/>
            <a:ext cx="41095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800" dirty="0"/>
              <a:t>K. </a:t>
            </a:r>
            <a:r>
              <a:rPr lang="en-GB" sz="800" dirty="0" err="1"/>
              <a:t>Shokeen</a:t>
            </a:r>
            <a:r>
              <a:rPr lang="en-GB" sz="800" dirty="0"/>
              <a:t> </a:t>
            </a:r>
            <a:r>
              <a:rPr lang="en-GB" sz="800" i="1" dirty="0"/>
              <a:t>et al</a:t>
            </a:r>
            <a:r>
              <a:rPr lang="en-GB" sz="800" dirty="0"/>
              <a:t>.,  “</a:t>
            </a:r>
            <a:r>
              <a:rPr lang="en-GB" sz="800" dirty="0">
                <a:hlinkClick r:id="rId6"/>
              </a:rPr>
              <a:t>ARMath: Augmenting Everyday Life with Math Learning</a:t>
            </a:r>
            <a:r>
              <a:rPr lang="en-GB" sz="800" dirty="0"/>
              <a:t>”, 2020  </a:t>
            </a:r>
            <a:r>
              <a:rPr lang="en-GB" sz="800" i="1" dirty="0"/>
              <a:t>Conference on Human Factors in Computing Systems</a:t>
            </a:r>
            <a:r>
              <a:rPr lang="en-GB" sz="800" dirty="0"/>
              <a:t> (</a:t>
            </a:r>
            <a:r>
              <a:rPr lang="en-GB" sz="800" i="1" dirty="0"/>
              <a:t>CHI ‘20)</a:t>
            </a:r>
            <a:endParaRPr lang="en-GB" sz="800" dirty="0"/>
          </a:p>
        </p:txBody>
      </p:sp>
      <p:pic>
        <p:nvPicPr>
          <p:cNvPr id="17" name="Picture 16" descr="The AR view of the recommended videos layout showshow different videos fall into distinct groups">
            <a:extLst>
              <a:ext uri="{FF2B5EF4-FFF2-40B4-BE49-F238E27FC236}">
                <a16:creationId xmlns:a16="http://schemas.microsoft.com/office/drawing/2014/main" id="{7A79B1AC-1F49-4640-A1D9-DA970807FBE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882" b="6835"/>
          <a:stretch/>
        </p:blipFill>
        <p:spPr>
          <a:xfrm>
            <a:off x="209769" y="3140028"/>
            <a:ext cx="4106800" cy="156016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8" name="Rectangle 37" descr="&quot;Virtual reality treadmill&quot; by National Institutes of Health (NIH) is licensed under CC BY-NC 2.0 ">
            <a:extLst>
              <a:ext uri="{FF2B5EF4-FFF2-40B4-BE49-F238E27FC236}">
                <a16:creationId xmlns:a16="http://schemas.microsoft.com/office/drawing/2014/main" id="{9D20C98E-C5D3-7145-B815-4CBD284FE9FD}"/>
              </a:ext>
            </a:extLst>
          </p:cNvPr>
          <p:cNvSpPr/>
          <p:nvPr/>
        </p:nvSpPr>
        <p:spPr>
          <a:xfrm>
            <a:off x="279041" y="4702855"/>
            <a:ext cx="41095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800" dirty="0"/>
              <a:t>Hobson </a:t>
            </a:r>
            <a:r>
              <a:rPr lang="en-GB" sz="800" i="1" dirty="0"/>
              <a:t>et al.,</a:t>
            </a:r>
            <a:r>
              <a:rPr lang="en-GB" sz="800" dirty="0"/>
              <a:t> "</a:t>
            </a:r>
            <a:r>
              <a:rPr lang="en-GB" sz="800" dirty="0">
                <a:hlinkClick r:id="rId8"/>
              </a:rPr>
              <a:t>Alpaca: AR Graphics Extensions for Web Applications</a:t>
            </a:r>
            <a:r>
              <a:rPr lang="en-GB" sz="800" dirty="0"/>
              <a:t>," </a:t>
            </a:r>
            <a:r>
              <a:rPr lang="en-GB" sz="800" i="1" dirty="0"/>
              <a:t>2020 IEEE Conference on Virtual Reality and 3D User Interfaces (VR)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4102480121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What VR, AR and MR?">
            <a:extLst>
              <a:ext uri="{FF2B5EF4-FFF2-40B4-BE49-F238E27FC236}">
                <a16:creationId xmlns:a16="http://schemas.microsoft.com/office/drawing/2014/main" id="{386EEE12-92C0-9347-A861-781F8560CCEA}"/>
              </a:ext>
            </a:extLst>
          </p:cNvPr>
          <p:cNvSpPr/>
          <p:nvPr/>
        </p:nvSpPr>
        <p:spPr>
          <a:xfrm>
            <a:off x="1579272" y="0"/>
            <a:ext cx="5985456" cy="96121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b="1" dirty="0">
              <a:latin typeface="Helvetica" pitchFamily="2" charset="0"/>
              <a:ea typeface="Minecraft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4181BDA-70D7-B340-AC24-A4558AC53D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9272" y="188777"/>
            <a:ext cx="5985456" cy="583662"/>
          </a:xfrm>
        </p:spPr>
        <p:txBody>
          <a:bodyPr/>
          <a:lstStyle/>
          <a:p>
            <a:pPr rtl="0" eaLnBrk="1" latinLnBrk="0" hangingPunct="1"/>
            <a:r>
              <a:rPr lang="en-GB" sz="3200" b="1" kern="1200" dirty="0">
                <a:solidFill>
                  <a:srgbClr val="FFFFFF"/>
                </a:solidFill>
                <a:effectLst/>
                <a:latin typeface="Helvetica" pitchFamily="2" charset="0"/>
                <a:ea typeface="Minecraft" panose="02000603000000000000" pitchFamily="2" charset="0"/>
                <a:cs typeface="+mn-cs"/>
              </a:rPr>
              <a:t>Virtual Reality</a:t>
            </a:r>
            <a:endParaRPr lang="en-AT" dirty="0">
              <a:effectLst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64F4CF-6D48-184D-821C-C02319F25F89}"/>
              </a:ext>
            </a:extLst>
          </p:cNvPr>
          <p:cNvSpPr/>
          <p:nvPr/>
        </p:nvSpPr>
        <p:spPr>
          <a:xfrm>
            <a:off x="0" y="5762620"/>
            <a:ext cx="9144000" cy="114469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</a:pPr>
            <a:r>
              <a:rPr lang="en-GB" altLang="en-US" sz="3200" dirty="0">
                <a:latin typeface="Helvetica" pitchFamily="2" charset="0"/>
              </a:rPr>
              <a:t>Headsets allow users to become deeply involved in the virtual world</a:t>
            </a:r>
          </a:p>
        </p:txBody>
      </p:sp>
      <p:pic>
        <p:nvPicPr>
          <p:cNvPr id="2" name="Picture 1" descr="autonomous driving system interfaces in VR">
            <a:extLst>
              <a:ext uri="{FF2B5EF4-FFF2-40B4-BE49-F238E27FC236}">
                <a16:creationId xmlns:a16="http://schemas.microsoft.com/office/drawing/2014/main" id="{26BEB28C-E10A-AB47-9789-B863A05482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50" b="2084"/>
          <a:stretch/>
        </p:blipFill>
        <p:spPr>
          <a:xfrm>
            <a:off x="4434140" y="1290871"/>
            <a:ext cx="4321323" cy="201897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1" name="Rectangle 10" descr="&quot;Virtual reality treadmill&quot; by National Institutes of Health (NIH) is licensed under CC BY-NC 2.0 ">
            <a:extLst>
              <a:ext uri="{FF2B5EF4-FFF2-40B4-BE49-F238E27FC236}">
                <a16:creationId xmlns:a16="http://schemas.microsoft.com/office/drawing/2014/main" id="{7D505523-9559-ED49-AEE3-D8FB87F6FD03}"/>
              </a:ext>
            </a:extLst>
          </p:cNvPr>
          <p:cNvSpPr/>
          <p:nvPr/>
        </p:nvSpPr>
        <p:spPr>
          <a:xfrm>
            <a:off x="4572000" y="3354770"/>
            <a:ext cx="41095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800" dirty="0"/>
              <a:t>Hou </a:t>
            </a:r>
            <a:r>
              <a:rPr lang="en-GB" sz="800" i="1" dirty="0"/>
              <a:t>et al</a:t>
            </a:r>
            <a:r>
              <a:rPr lang="en-GB" sz="800" dirty="0"/>
              <a:t>.,  “</a:t>
            </a:r>
            <a:r>
              <a:rPr lang="en-GB" sz="800" dirty="0">
                <a:hlinkClick r:id="rId4"/>
              </a:rPr>
              <a:t>Autonomous Vehicle-Cyclist Interaction: Peril and Promise</a:t>
            </a:r>
            <a:r>
              <a:rPr lang="en-GB" sz="800" dirty="0"/>
              <a:t>” In </a:t>
            </a:r>
            <a:r>
              <a:rPr lang="en-GB" sz="800" i="1" dirty="0"/>
              <a:t>Proceedings of the 2020 CHI Conference on Human Factors in Computing Systems</a:t>
            </a:r>
            <a:r>
              <a:rPr lang="en-GB" sz="800" dirty="0"/>
              <a:t> (</a:t>
            </a:r>
            <a:r>
              <a:rPr lang="en-GB" sz="800" i="1" dirty="0"/>
              <a:t>CHI ‘20</a:t>
            </a:r>
            <a:r>
              <a:rPr lang="en-GB" sz="800" dirty="0"/>
              <a:t>)</a:t>
            </a:r>
          </a:p>
        </p:txBody>
      </p:sp>
      <p:pic>
        <p:nvPicPr>
          <p:cNvPr id="4" name="Picture 3" descr=" Player playing with a skateboard simulator configured with VR">
            <a:extLst>
              <a:ext uri="{FF2B5EF4-FFF2-40B4-BE49-F238E27FC236}">
                <a16:creationId xmlns:a16="http://schemas.microsoft.com/office/drawing/2014/main" id="{746CF3BD-A2D3-6D42-A1C5-A9A27A54FC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61" t="3225" r="2625"/>
          <a:stretch/>
        </p:blipFill>
        <p:spPr>
          <a:xfrm>
            <a:off x="227382" y="1470289"/>
            <a:ext cx="3841800" cy="329054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3" name="Rectangle 12" descr="&quot;Virtual reality treadmill&quot; by National Institutes of Health (NIH) is licensed under CC BY-NC 2.0 ">
            <a:extLst>
              <a:ext uri="{FF2B5EF4-FFF2-40B4-BE49-F238E27FC236}">
                <a16:creationId xmlns:a16="http://schemas.microsoft.com/office/drawing/2014/main" id="{6D5CB315-3087-9444-B4DB-34E32AF69D69}"/>
              </a:ext>
            </a:extLst>
          </p:cNvPr>
          <p:cNvSpPr/>
          <p:nvPr/>
        </p:nvSpPr>
        <p:spPr>
          <a:xfrm>
            <a:off x="36404" y="4796929"/>
            <a:ext cx="41756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800" dirty="0"/>
              <a:t>Lin </a:t>
            </a:r>
            <a:r>
              <a:rPr lang="en-GB" sz="800" i="1" dirty="0"/>
              <a:t>et al</a:t>
            </a:r>
            <a:r>
              <a:rPr lang="en-GB" sz="800" dirty="0"/>
              <a:t>.,  “</a:t>
            </a:r>
            <a:r>
              <a:rPr lang="en-GB" sz="800" dirty="0">
                <a:hlinkClick r:id="rId6"/>
              </a:rPr>
              <a:t>ARchitect: Building Interactive Virtual Experiences from Physical Affordances by Bringing Human-in-the-Loop</a:t>
            </a:r>
            <a:r>
              <a:rPr lang="en-GB" sz="800" dirty="0"/>
              <a:t>”. In </a:t>
            </a:r>
            <a:r>
              <a:rPr lang="en-GB" sz="800" i="1" dirty="0"/>
              <a:t>Proceedings of the 2020 CHI Conference on Human Factors in Computing Systems</a:t>
            </a:r>
            <a:r>
              <a:rPr lang="en-GB" sz="800" dirty="0"/>
              <a:t> (</a:t>
            </a:r>
            <a:r>
              <a:rPr lang="en-GB" sz="800" i="1" dirty="0"/>
              <a:t>CHI '20</a:t>
            </a:r>
            <a:r>
              <a:rPr lang="en-GB" sz="800" dirty="0"/>
              <a:t>) </a:t>
            </a:r>
          </a:p>
        </p:txBody>
      </p:sp>
      <p:pic>
        <p:nvPicPr>
          <p:cNvPr id="10" name="Picture 9" descr="Wayang  Golekpuppet  during  user  testing  in  simulated performance/ rehearsal conditions, including props, stage, and audience seating">
            <a:extLst>
              <a:ext uri="{FF2B5EF4-FFF2-40B4-BE49-F238E27FC236}">
                <a16:creationId xmlns:a16="http://schemas.microsoft.com/office/drawing/2014/main" id="{B2968E69-49AA-3948-A2B3-ADA00A6BEBA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67" t="3780" b="6646"/>
          <a:stretch/>
        </p:blipFill>
        <p:spPr>
          <a:xfrm>
            <a:off x="4445158" y="3895631"/>
            <a:ext cx="4321322" cy="148773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6" name="Rectangle 15" descr="&quot;Virtual reality treadmill&quot; by National Institutes of Health (NIH) is licensed under CC BY-NC 2.0 ">
            <a:extLst>
              <a:ext uri="{FF2B5EF4-FFF2-40B4-BE49-F238E27FC236}">
                <a16:creationId xmlns:a16="http://schemas.microsoft.com/office/drawing/2014/main" id="{6D5BC6D0-FE9F-DE4C-8965-B58A40E1434C}"/>
              </a:ext>
            </a:extLst>
          </p:cNvPr>
          <p:cNvSpPr/>
          <p:nvPr/>
        </p:nvSpPr>
        <p:spPr>
          <a:xfrm>
            <a:off x="4649282" y="5432966"/>
            <a:ext cx="41095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800" dirty="0" err="1"/>
              <a:t>Nitsche</a:t>
            </a:r>
            <a:r>
              <a:rPr lang="en-GB" sz="800" dirty="0"/>
              <a:t> </a:t>
            </a:r>
            <a:r>
              <a:rPr lang="en-GB" sz="800" i="1" dirty="0"/>
              <a:t>et al</a:t>
            </a:r>
            <a:r>
              <a:rPr lang="en-GB" sz="800" dirty="0"/>
              <a:t>.,  “</a:t>
            </a:r>
            <a:r>
              <a:rPr lang="en-GB" sz="800" dirty="0">
                <a:hlinkClick r:id="rId8"/>
              </a:rPr>
              <a:t>Manipulating Puppets in VR</a:t>
            </a:r>
            <a:r>
              <a:rPr lang="en-GB" sz="800" dirty="0"/>
              <a:t>” </a:t>
            </a:r>
            <a:r>
              <a:rPr lang="en-GB" sz="800" i="1" dirty="0"/>
              <a:t>2020 IEEE Conference on Virtual Reality and 3D User Interfaces (VR)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1952488669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61024</TotalTime>
  <Words>372</Words>
  <Application>Microsoft Macintosh PowerPoint</Application>
  <PresentationFormat>On-screen Show (4:3)</PresentationFormat>
  <Paragraphs>33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Calibri Light</vt:lpstr>
      <vt:lpstr>Final Fantasy</vt:lpstr>
      <vt:lpstr>Helvetica</vt:lpstr>
      <vt:lpstr>Times</vt:lpstr>
      <vt:lpstr>Office Theme</vt:lpstr>
      <vt:lpstr>Virtual, Augmented, and Mixed Reality</vt:lpstr>
      <vt:lpstr>What is VR, AR, and MR?</vt:lpstr>
      <vt:lpstr>Augmented Reality</vt:lpstr>
      <vt:lpstr>Virtual Reality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Position Based Skinning of Skeleton-driven Deformable Characters</dc:title>
  <dc:creator>apple apple</dc:creator>
  <cp:lastModifiedBy>Nadine Aburumman (Staff)</cp:lastModifiedBy>
  <cp:revision>3057</cp:revision>
  <cp:lastPrinted>2020-10-17T14:14:09Z</cp:lastPrinted>
  <dcterms:created xsi:type="dcterms:W3CDTF">2014-05-17T18:09:37Z</dcterms:created>
  <dcterms:modified xsi:type="dcterms:W3CDTF">2021-03-22T10:53:15Z</dcterms:modified>
</cp:coreProperties>
</file>